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ae83089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ae83089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ae83089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ae83089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cf4c1112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cf4c1112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cf4c1112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cf4c1112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ceb5d8db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ceb5d8db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e83089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e83089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ae83089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ae83089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ceb5d8d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ceb5d8d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ae83089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ae83089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eb5d8db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eb5d8db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ae83089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ae83089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ceb5d8d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ceb5d8d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ae83089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ae83089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ae83089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ae83089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ceb5d8d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ceb5d8d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ae830891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ae830891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ae83089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ae83089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ceb5d8d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ceb5d8d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ae83089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ae83089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ae830891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ae830891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ceb5d8db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ceb5d8db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ceb5d8db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ceb5d8db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ae830891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ae83089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ae830891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ae830891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ceb5d8db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ceb5d8db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ae830891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ae830891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ae830891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ae830891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ae830891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ae830891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ae830891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ae830891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ae830891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ae830891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ae830891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ae830891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ceb5d8db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ceb5d8db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ae830891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ae830891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ae830891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2ae830891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ae830891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ae830891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ae830891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ae830891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ae830891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ae830891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ae83089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ae83089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ceb5d8db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ceb5d8db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ceb5d8d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ceb5d8d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ae83089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ae83089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ceb5d8d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ceb5d8d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cbi.nlm.nih.gov/" TargetMode="External"/><Relationship Id="rId4" Type="http://schemas.openxmlformats.org/officeDocument/2006/relationships/hyperlink" Target="http://hmmer.org/" TargetMode="External"/><Relationship Id="rId5" Type="http://schemas.openxmlformats.org/officeDocument/2006/relationships/hyperlink" Target="https://www.ebi.ac.uk/interpro/" TargetMode="External"/><Relationship Id="rId6" Type="http://schemas.openxmlformats.org/officeDocument/2006/relationships/hyperlink" Target="https://pantherdb.org/" TargetMode="External"/><Relationship Id="rId7" Type="http://schemas.openxmlformats.org/officeDocument/2006/relationships/hyperlink" Target="https://busco.ezlab.org/" TargetMode="External"/><Relationship Id="rId8" Type="http://schemas.openxmlformats.org/officeDocument/2006/relationships/hyperlink" Target="https://blast.ncbi.nlm.nih.gov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clustal.org/omega/" TargetMode="External"/><Relationship Id="rId4" Type="http://schemas.openxmlformats.org/officeDocument/2006/relationships/hyperlink" Target="https://morgannprice.github.io/fasttree/" TargetMode="External"/><Relationship Id="rId5" Type="http://schemas.openxmlformats.org/officeDocument/2006/relationships/hyperlink" Target="https://www.ncbi.nlm.nih.gov/Taxonomy/CommonTree/wwwcmt.cg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i.org/10.3390/biom7040077" TargetMode="External"/><Relationship Id="rId4" Type="http://schemas.openxmlformats.org/officeDocument/2006/relationships/hyperlink" Target="http://hmmer.org/" TargetMode="External"/><Relationship Id="rId11" Type="http://schemas.openxmlformats.org/officeDocument/2006/relationships/hyperlink" Target="https://morgannprice.github.io/fasttree/" TargetMode="External"/><Relationship Id="rId10" Type="http://schemas.openxmlformats.org/officeDocument/2006/relationships/hyperlink" Target="https://doi.org/10.1002/pro.3290" TargetMode="External"/><Relationship Id="rId9" Type="http://schemas.openxmlformats.org/officeDocument/2006/relationships/hyperlink" Target="https://academic.oup.com/mbe/article/38/10/4647/6329644" TargetMode="External"/><Relationship Id="rId5" Type="http://schemas.openxmlformats.org/officeDocument/2006/relationships/hyperlink" Target="https://doi.org/10.1371/journal.pcbi.1002195" TargetMode="External"/><Relationship Id="rId6" Type="http://schemas.openxmlformats.org/officeDocument/2006/relationships/hyperlink" Target="https://doi.org/10.1002/pro.4792" TargetMode="External"/><Relationship Id="rId7" Type="http://schemas.openxmlformats.org/officeDocument/2006/relationships/hyperlink" Target="https://www.ebi.ac.uk/interpro/" TargetMode="External"/><Relationship Id="rId8" Type="http://schemas.openxmlformats.org/officeDocument/2006/relationships/hyperlink" Target="https://pantherdb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med.ncbi.nlm.nih.gov/29104218/" TargetMode="External"/><Relationship Id="rId4" Type="http://schemas.openxmlformats.org/officeDocument/2006/relationships/hyperlink" Target="http://hmmer.org/" TargetMode="External"/><Relationship Id="rId5" Type="http://schemas.openxmlformats.org/officeDocument/2006/relationships/hyperlink" Target="https://deepmind.google/technologies/alphafold/" TargetMode="External"/><Relationship Id="rId6" Type="http://schemas.openxmlformats.org/officeDocument/2006/relationships/hyperlink" Target="https://www.cgl.ucsf.edu/chimerax/" TargetMode="External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1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 Evolution and Loss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33800" y="2571750"/>
            <a:ext cx="41610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Kyle Johnson and Dellaraam Pourkeramati</a:t>
            </a:r>
            <a:endParaRPr sz="24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1/29/2025</a:t>
            </a:r>
            <a:endParaRPr sz="24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1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Workflow/Pipeline</a:t>
            </a:r>
            <a:endParaRPr/>
          </a:p>
        </p:txBody>
      </p:sp>
      <p:cxnSp>
        <p:nvCxnSpPr>
          <p:cNvPr id="104" name="Google Shape;104;p22"/>
          <p:cNvCxnSpPr>
            <a:stCxn id="105" idx="3"/>
            <a:endCxn id="106" idx="0"/>
          </p:cNvCxnSpPr>
          <p:nvPr/>
        </p:nvCxnSpPr>
        <p:spPr>
          <a:xfrm>
            <a:off x="960700" y="2044525"/>
            <a:ext cx="0" cy="7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22"/>
          <p:cNvSpPr/>
          <p:nvPr/>
        </p:nvSpPr>
        <p:spPr>
          <a:xfrm>
            <a:off x="335050" y="2795950"/>
            <a:ext cx="1251300" cy="88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BUSCO/HMMER/BLAST</a:t>
            </a:r>
            <a:endParaRPr sz="1100"/>
          </a:p>
        </p:txBody>
      </p:sp>
      <p:cxnSp>
        <p:nvCxnSpPr>
          <p:cNvPr id="107" name="Google Shape;107;p22"/>
          <p:cNvCxnSpPr>
            <a:stCxn id="106" idx="3"/>
            <a:endCxn id="108" idx="2"/>
          </p:cNvCxnSpPr>
          <p:nvPr/>
        </p:nvCxnSpPr>
        <p:spPr>
          <a:xfrm>
            <a:off x="1586350" y="3239350"/>
            <a:ext cx="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22"/>
          <p:cNvSpPr/>
          <p:nvPr/>
        </p:nvSpPr>
        <p:spPr>
          <a:xfrm>
            <a:off x="2567325" y="1187275"/>
            <a:ext cx="958500" cy="8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MSA</a:t>
            </a:r>
            <a:endParaRPr sz="1100"/>
          </a:p>
        </p:txBody>
      </p:sp>
      <p:sp>
        <p:nvSpPr>
          <p:cNvPr id="110" name="Google Shape;110;p22"/>
          <p:cNvSpPr/>
          <p:nvPr/>
        </p:nvSpPr>
        <p:spPr>
          <a:xfrm>
            <a:off x="4575651" y="1187275"/>
            <a:ext cx="1198800" cy="89672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Phylogenetic Tree(s) </a:t>
            </a:r>
            <a:endParaRPr sz="1100"/>
          </a:p>
        </p:txBody>
      </p:sp>
      <p:cxnSp>
        <p:nvCxnSpPr>
          <p:cNvPr id="111" name="Google Shape;111;p22"/>
          <p:cNvCxnSpPr>
            <a:stCxn id="109" idx="2"/>
            <a:endCxn id="108" idx="1"/>
          </p:cNvCxnSpPr>
          <p:nvPr/>
        </p:nvCxnSpPr>
        <p:spPr>
          <a:xfrm flipH="1">
            <a:off x="3039675" y="2083975"/>
            <a:ext cx="6900" cy="7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2"/>
          <p:cNvCxnSpPr>
            <a:stCxn id="110" idx="3"/>
            <a:endCxn id="113" idx="1"/>
          </p:cNvCxnSpPr>
          <p:nvPr/>
        </p:nvCxnSpPr>
        <p:spPr>
          <a:xfrm>
            <a:off x="5774451" y="1635637"/>
            <a:ext cx="78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22"/>
          <p:cNvCxnSpPr>
            <a:endCxn id="115" idx="0"/>
          </p:cNvCxnSpPr>
          <p:nvPr/>
        </p:nvCxnSpPr>
        <p:spPr>
          <a:xfrm>
            <a:off x="3046600" y="3694800"/>
            <a:ext cx="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22"/>
          <p:cNvSpPr/>
          <p:nvPr/>
        </p:nvSpPr>
        <p:spPr>
          <a:xfrm>
            <a:off x="2371600" y="4227000"/>
            <a:ext cx="1350000" cy="91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SRA /Diamond </a:t>
            </a:r>
            <a:r>
              <a:rPr lang="en" sz="1100"/>
              <a:t>alignment</a:t>
            </a:r>
            <a:r>
              <a:rPr lang="en" sz="1100"/>
              <a:t> for missing </a:t>
            </a:r>
            <a:r>
              <a:rPr lang="en" sz="1100"/>
              <a:t>components with low c scores</a:t>
            </a:r>
            <a:endParaRPr sz="1100"/>
          </a:p>
        </p:txBody>
      </p:sp>
      <p:sp>
        <p:nvSpPr>
          <p:cNvPr id="113" name="Google Shape;113;p22"/>
          <p:cNvSpPr/>
          <p:nvPr/>
        </p:nvSpPr>
        <p:spPr>
          <a:xfrm>
            <a:off x="6557450" y="1226725"/>
            <a:ext cx="1714500" cy="81777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Discern Patterns of component loss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403900" y="1226725"/>
            <a:ext cx="1113600" cy="817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Genome information from NCBI/JGI</a:t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318012" y="2795950"/>
            <a:ext cx="1443475" cy="88680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 tables + Taxonomy tables</a:t>
            </a:r>
            <a:endParaRPr/>
          </a:p>
        </p:txBody>
      </p:sp>
      <p:cxnSp>
        <p:nvCxnSpPr>
          <p:cNvPr id="116" name="Google Shape;116;p22"/>
          <p:cNvCxnSpPr>
            <a:stCxn id="105" idx="4"/>
            <a:endCxn id="109" idx="1"/>
          </p:cNvCxnSpPr>
          <p:nvPr/>
        </p:nvCxnSpPr>
        <p:spPr>
          <a:xfrm>
            <a:off x="1517500" y="1635625"/>
            <a:ext cx="10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2"/>
          <p:cNvCxnSpPr>
            <a:stCxn id="108" idx="5"/>
            <a:endCxn id="110" idx="1"/>
          </p:cNvCxnSpPr>
          <p:nvPr/>
        </p:nvCxnSpPr>
        <p:spPr>
          <a:xfrm flipH="1" rot="10800000">
            <a:off x="3617140" y="1635550"/>
            <a:ext cx="958500" cy="16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2"/>
          <p:cNvCxnSpPr>
            <a:stCxn id="108" idx="1"/>
            <a:endCxn id="109" idx="2"/>
          </p:cNvCxnSpPr>
          <p:nvPr/>
        </p:nvCxnSpPr>
        <p:spPr>
          <a:xfrm flipH="1" rot="10800000">
            <a:off x="3039750" y="2084050"/>
            <a:ext cx="6900" cy="7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2"/>
          <p:cNvCxnSpPr>
            <a:stCxn id="115" idx="0"/>
            <a:endCxn id="108" idx="4"/>
          </p:cNvCxnSpPr>
          <p:nvPr/>
        </p:nvCxnSpPr>
        <p:spPr>
          <a:xfrm rot="10800000">
            <a:off x="3039700" y="3682800"/>
            <a:ext cx="69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>
            <a:stCxn id="121" idx="5"/>
            <a:endCxn id="113" idx="2"/>
          </p:cNvCxnSpPr>
          <p:nvPr/>
        </p:nvCxnSpPr>
        <p:spPr>
          <a:xfrm flipH="1" rot="10800000">
            <a:off x="5564120" y="2044450"/>
            <a:ext cx="1850700" cy="11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2"/>
          <p:cNvSpPr/>
          <p:nvPr/>
        </p:nvSpPr>
        <p:spPr>
          <a:xfrm>
            <a:off x="4437950" y="2791000"/>
            <a:ext cx="1251300" cy="89670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Graphs/Tables</a:t>
            </a:r>
            <a:endParaRPr sz="1100"/>
          </a:p>
        </p:txBody>
      </p:sp>
      <p:cxnSp>
        <p:nvCxnSpPr>
          <p:cNvPr id="122" name="Google Shape;122;p22"/>
          <p:cNvCxnSpPr>
            <a:stCxn id="108" idx="5"/>
            <a:endCxn id="121" idx="2"/>
          </p:cNvCxnSpPr>
          <p:nvPr/>
        </p:nvCxnSpPr>
        <p:spPr>
          <a:xfrm>
            <a:off x="3617140" y="3239350"/>
            <a:ext cx="9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Pipeline for Analysis 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Began with downloading proteome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NCBI</a:t>
            </a:r>
            <a:r>
              <a:rPr lang="en"/>
              <a:t> </a:t>
            </a:r>
            <a:r>
              <a:rPr lang="en"/>
              <a:t>using the </a:t>
            </a:r>
            <a:r>
              <a:rPr lang="en" u="sng"/>
              <a:t>datasets command line </a:t>
            </a:r>
            <a:r>
              <a:rPr lang="en" u="sng"/>
              <a:t>package</a:t>
            </a:r>
            <a:r>
              <a:rPr lang="en"/>
              <a:t> for Archaeplastida, TSAR, and Excavata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</a:t>
            </a:r>
            <a:r>
              <a:rPr lang="en" u="sng">
                <a:solidFill>
                  <a:schemeClr val="hlink"/>
                </a:solidFill>
                <a:hlinkClick r:id="rId4"/>
              </a:rPr>
              <a:t>HMMER</a:t>
            </a:r>
            <a:r>
              <a:rPr lang="en"/>
              <a:t> using HMMs found on </a:t>
            </a:r>
            <a:r>
              <a:rPr lang="en" u="sng">
                <a:solidFill>
                  <a:schemeClr val="hlink"/>
                </a:solidFill>
                <a:hlinkClick r:id="rId5"/>
              </a:rPr>
              <a:t>InterPro</a:t>
            </a:r>
            <a:r>
              <a:rPr lang="en"/>
              <a:t>/</a:t>
            </a:r>
            <a:r>
              <a:rPr lang="en" u="sng">
                <a:solidFill>
                  <a:schemeClr val="hlink"/>
                </a:solidFill>
                <a:hlinkClick r:id="rId6"/>
              </a:rPr>
              <a:t>Panther</a:t>
            </a:r>
            <a:r>
              <a:rPr lang="en"/>
              <a:t> for the following proteins: RICTOR, RPTOR, SIN1, LST8, TOR. Default program values used at runtime.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</a:t>
            </a:r>
            <a:r>
              <a:rPr lang="en" u="sng">
                <a:solidFill>
                  <a:schemeClr val="hlink"/>
                </a:solidFill>
                <a:hlinkClick r:id="rId7"/>
              </a:rPr>
              <a:t>BUSCO</a:t>
            </a:r>
            <a:r>
              <a:rPr lang="en"/>
              <a:t> on all Proteomes collected for quality control. Used clade specific databases provided with BUSCO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results were combined in R language compatible files. Established scoring criteria based upon domain score values and overall score values from HMMER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</a:t>
            </a:r>
            <a:r>
              <a:rPr lang="en" u="sng">
                <a:solidFill>
                  <a:schemeClr val="hlink"/>
                </a:solidFill>
                <a:hlinkClick r:id="rId8"/>
              </a:rPr>
              <a:t>BLAST</a:t>
            </a:r>
            <a:r>
              <a:rPr lang="en"/>
              <a:t> for establishing/confirming borderline cases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Pipeline for Analysis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MSAs were created from the established data for the aforementioned proteins to confirm presence of proteins. </a:t>
            </a:r>
            <a:r>
              <a:rPr lang="en" u="sng">
                <a:solidFill>
                  <a:schemeClr val="hlink"/>
                </a:solidFill>
                <a:hlinkClick r:id="rId3"/>
              </a:rPr>
              <a:t>ClustalO</a:t>
            </a:r>
            <a:r>
              <a:rPr lang="en"/>
              <a:t> used</a:t>
            </a:r>
            <a:r>
              <a:rPr lang="en"/>
              <a:t> for alignment(s)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MSAs were then used to create custom </a:t>
            </a:r>
            <a:r>
              <a:rPr lang="en"/>
              <a:t>phylogenetic</a:t>
            </a:r>
            <a:r>
              <a:rPr lang="en"/>
              <a:t> trees using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FastTree</a:t>
            </a:r>
            <a:r>
              <a:rPr lang="en"/>
              <a:t>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trees were gathered using Organism Taxonomic Identification Numbers by using </a:t>
            </a:r>
            <a:r>
              <a:rPr lang="en" u="sng">
                <a:solidFill>
                  <a:schemeClr val="hlink"/>
                </a:solidFill>
                <a:hlinkClick r:id="rId5"/>
              </a:rPr>
              <a:t>NCBI Common Tree</a:t>
            </a:r>
            <a:r>
              <a:rPr lang="en"/>
              <a:t> for taxonomic grouping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Losses of proteins were mapped on to the generated tree using the HMMR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results were then/continued to be stored on a github repository and cluster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25"/>
            <a:ext cx="4419600" cy="24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4419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40725"/>
            <a:ext cx="4419600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06225"/>
            <a:ext cx="4350625" cy="241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04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755"/>
            <a:ext cx="9144003" cy="349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18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Results: Stramenopiles RICTOR &amp; SIN1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50" y="757737"/>
            <a:ext cx="7377638" cy="38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000" y="4079095"/>
            <a:ext cx="2067001" cy="103148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0" name="Google Shape;160;p28"/>
          <p:cNvCxnSpPr/>
          <p:nvPr/>
        </p:nvCxnSpPr>
        <p:spPr>
          <a:xfrm>
            <a:off x="7219400" y="4530375"/>
            <a:ext cx="133500" cy="4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05450"/>
            <a:ext cx="8520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Stramenopiles RAPTOR &amp; 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38" y="830425"/>
            <a:ext cx="7911736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Stramenopiles TOR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51" y="1017725"/>
            <a:ext cx="791158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Alveolata RICTOR,SIN1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358100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897" y="4139425"/>
            <a:ext cx="2012105" cy="100407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0" name="Google Shape;180;p31"/>
          <p:cNvCxnSpPr/>
          <p:nvPr/>
        </p:nvCxnSpPr>
        <p:spPr>
          <a:xfrm>
            <a:off x="7259700" y="4429250"/>
            <a:ext cx="161700" cy="50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88" y="304800"/>
            <a:ext cx="79310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Alveolata RAPTOR,LST8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5"/>
            <a:ext cx="791158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Alveolata 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Rhizaria RICTOR, SIN1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3"/>
            <a:ext cx="7911624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775" y="3883175"/>
            <a:ext cx="2417227" cy="1206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34"/>
          <p:cNvCxnSpPr/>
          <p:nvPr/>
        </p:nvCxnSpPr>
        <p:spPr>
          <a:xfrm>
            <a:off x="6831075" y="4330875"/>
            <a:ext cx="252900" cy="41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Rhizaria RAPTOR,LST8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Rhizaria TOR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3"/>
            <a:ext cx="7911624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Discoba RICTOR,SIN1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200" y="4394125"/>
            <a:ext cx="1501673" cy="7493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0" name="Google Shape;220;p37"/>
          <p:cNvCxnSpPr/>
          <p:nvPr/>
        </p:nvCxnSpPr>
        <p:spPr>
          <a:xfrm flipH="1">
            <a:off x="8730600" y="4274675"/>
            <a:ext cx="413400" cy="56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Discoba RAPTOR,LST8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Discoba 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7"/>
            <a:ext cx="7911572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Metamonada RICTOR,SIN1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475" y="3987800"/>
            <a:ext cx="2165351" cy="108054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0" name="Google Shape;240;p40"/>
          <p:cNvCxnSpPr/>
          <p:nvPr/>
        </p:nvCxnSpPr>
        <p:spPr>
          <a:xfrm flipH="1">
            <a:off x="8608925" y="4028725"/>
            <a:ext cx="372300" cy="63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Metamonada RAPTOR,LST8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088" y="152400"/>
            <a:ext cx="42848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Metamonada TOR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593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Chlorophyta RICTOR, SIN1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325" y="4006925"/>
            <a:ext cx="1989677" cy="111562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0" name="Google Shape;260;p43"/>
          <p:cNvCxnSpPr/>
          <p:nvPr/>
        </p:nvCxnSpPr>
        <p:spPr>
          <a:xfrm>
            <a:off x="7421275" y="4042775"/>
            <a:ext cx="330300" cy="25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Chlorophyta RAPTOR,LST8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Chlorophyta TOR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79116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Rhodophyta RICTOR, SIN1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7334717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525" y="3855075"/>
            <a:ext cx="2417227" cy="1206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0" name="Google Shape;280;p46"/>
          <p:cNvCxnSpPr/>
          <p:nvPr/>
        </p:nvCxnSpPr>
        <p:spPr>
          <a:xfrm flipH="1">
            <a:off x="7597050" y="3951450"/>
            <a:ext cx="21000" cy="19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Results: Rhodophyta RAPTOR, LST8, 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4224225" y="2735825"/>
            <a:ext cx="765900" cy="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00" y="980000"/>
            <a:ext cx="6661601" cy="416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Streptophyta </a:t>
            </a:r>
            <a:r>
              <a:rPr lang="en"/>
              <a:t>Phylogenetics</a:t>
            </a:r>
            <a:r>
              <a:rPr lang="en"/>
              <a:t> and Proteins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the size of the amount of Streptophyta collected, required large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tree represents the phylogenetics of Streptophyta and whether or not the species contain TORC1 and TORC2 proteins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slides are arranged in the following order: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RAPTOR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LST8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324" y="3239850"/>
            <a:ext cx="3198325" cy="1596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5" name="Google Shape;295;p48"/>
          <p:cNvCxnSpPr/>
          <p:nvPr/>
        </p:nvCxnSpPr>
        <p:spPr>
          <a:xfrm>
            <a:off x="6268925" y="3424450"/>
            <a:ext cx="274200" cy="21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52"/>
            <a:ext cx="9144003" cy="4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51"/>
            <a:ext cx="9143997" cy="4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52"/>
            <a:ext cx="9144003" cy="4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0" y="152400"/>
            <a:ext cx="66270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51"/>
            <a:ext cx="9144003" cy="4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51"/>
            <a:ext cx="9144003" cy="4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26"/>
              <a:t>Based upon the results and the data collected, we believe we can answer the following:</a:t>
            </a:r>
            <a:endParaRPr sz="3626"/>
          </a:p>
          <a:p>
            <a:pPr indent="-33798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626"/>
              <a:t>We argue that TORC2 losses have occurred at multiple points in evolution. Furthermore, there has even been cases of TORC1 losses throughout evolution</a:t>
            </a:r>
            <a:endParaRPr sz="3626"/>
          </a:p>
          <a:p>
            <a:pPr indent="-3379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26"/>
              <a:t>We argue that RICTOR was likely to exist in LECA because of its presence in </a:t>
            </a:r>
            <a:r>
              <a:rPr lang="en" sz="3626"/>
              <a:t>excavates, thought to be closest related</a:t>
            </a:r>
            <a:r>
              <a:rPr lang="en" sz="3626"/>
              <a:t> </a:t>
            </a:r>
            <a:endParaRPr sz="3626"/>
          </a:p>
          <a:p>
            <a:pPr indent="-3379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26"/>
              <a:t>RAPTOR is unlikely to be lost unless certain conditions are met</a:t>
            </a:r>
            <a:endParaRPr sz="3626"/>
          </a:p>
          <a:p>
            <a:pPr indent="-3379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26"/>
              <a:t>Pattern of loss seems to follow as SIN1, RICTOR, RAPTOR, LST8, TOR whic</a:t>
            </a:r>
            <a:r>
              <a:rPr lang="en" sz="3626"/>
              <a:t>h is particularly seen in Alveolata </a:t>
            </a:r>
            <a:endParaRPr sz="3626"/>
          </a:p>
          <a:p>
            <a:pPr indent="-301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18"/>
              <a:t>Least </a:t>
            </a:r>
            <a:r>
              <a:rPr lang="en" sz="2418"/>
              <a:t>conserved</a:t>
            </a:r>
            <a:r>
              <a:rPr lang="en" sz="2418"/>
              <a:t> to most conserved </a:t>
            </a:r>
            <a:endParaRPr sz="24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32" name="Google Shape;33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Questions: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conditions that lead to the loss of RAPTOR, especially in Alveolata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ties the SIN1 protein so strongly to RICTOR that you never see it alone?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links, if any, between the photosynthetic organisms/proteins and the connection to the loss of TORC2. I.E. what about photosynthesis tends to disfavor TORC2?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functional are the TOR proteins in the species that kept them despite losing the other major component protein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338" name="Google Shape;338;p5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Tatebe H, Shiozaki K. Evolutionary Conservation of the Components in the TOR Signaling Pathways. </a:t>
            </a:r>
            <a:r>
              <a:rPr i="1"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Biomolecules</a:t>
            </a: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2017; 7(4):77. </a:t>
            </a:r>
            <a:r>
              <a:rPr lang="en" sz="3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https://doi.org/10.3390/biom7040077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http://hmmer.org/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020"/>
                </a:solidFill>
                <a:highlight>
                  <a:srgbClr val="FFFFFF"/>
                </a:highlight>
              </a:rPr>
              <a:t>Eddy SR (2011) Accelerated Profile HMM Searches. PLOS Computational Biology 7(10): e1002195. </a:t>
            </a:r>
            <a:r>
              <a:rPr lang="en" sz="3200" u="sng">
                <a:solidFill>
                  <a:srgbClr val="1B73C5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https://doi.org/10.1371/journal.pcbi.1002195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Jumper, J., Evans, R., Pritzel, A. </a:t>
            </a:r>
            <a:r>
              <a:rPr i="1"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Highly accurate protein structure prediction with AlphaFold. </a:t>
            </a:r>
            <a:r>
              <a:rPr i="1"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Nature</a:t>
            </a: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596, 583–589 (2021). https://doi.org/10.1038/s41586-021-03819-2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1D1E"/>
                </a:solidFill>
                <a:highlight>
                  <a:srgbClr val="FFFFFF"/>
                </a:highlight>
              </a:rPr>
              <a:t>Meng EC, Goddard TD, Pettersen EF, Couch GS, Pearson ZJ, Morris JH, et al. UCSF ChimeraX: Tools for structure building and analysis. </a:t>
            </a:r>
            <a:r>
              <a:rPr i="1" lang="en" sz="3200">
                <a:solidFill>
                  <a:srgbClr val="1C1D1E"/>
                </a:solidFill>
                <a:highlight>
                  <a:srgbClr val="FFFFFF"/>
                </a:highlight>
              </a:rPr>
              <a:t>Protein Science</a:t>
            </a:r>
            <a:r>
              <a:rPr lang="en" sz="3200">
                <a:solidFill>
                  <a:srgbClr val="1C1D1E"/>
                </a:solidFill>
                <a:highlight>
                  <a:srgbClr val="FFFFFF"/>
                </a:highlight>
              </a:rPr>
              <a:t>. 2023; 32(11):e4792. </a:t>
            </a:r>
            <a:r>
              <a:rPr lang="en" sz="3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https://doi.org/10.1002/pro.4792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https://www.ebi.ac.uk/interpro/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https://pantherdb.org/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https://blast.ncbi.nlm.nih.gov/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rgbClr val="2C3E5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Mosè Manni, Matthew R Berkeley, Mathieu Seppey, Felipe A Simão, Evgeny M Zdobnov, </a:t>
            </a:r>
            <a:r>
              <a:rPr i="1" lang="en" sz="3200">
                <a:solidFill>
                  <a:srgbClr val="AA0077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BUSCO Update: Novel and Streamlined Workflows along with Broader and Deeper Phylogenetic Coverage for Scoring of Eukaryotic, Prokaryotic, and Viral Genomes.</a:t>
            </a:r>
            <a:r>
              <a:rPr i="1" lang="en" sz="3200">
                <a:solidFill>
                  <a:srgbClr val="2C3E5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Molecular Biology and Evolution, Volume 38, Issue 10, October 2021, Pages 4647–4654</a:t>
            </a:r>
            <a:endParaRPr i="1" sz="3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1D1E"/>
                </a:solidFill>
                <a:highlight>
                  <a:srgbClr val="FFFFFF"/>
                </a:highlight>
              </a:rPr>
              <a:t>Sievers, F. and Higgins, D.G. (2018), Clustal Omega for making accurate alignments of many protein sequences. Protein Science, 27: 135-145. </a:t>
            </a:r>
            <a:r>
              <a:rPr lang="en" sz="3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https://doi.org/10.1002/pro.3290</a:t>
            </a:r>
            <a:endParaRPr sz="3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https://morgannprice.github.io/fasttree/</a:t>
            </a:r>
            <a:endParaRPr sz="3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C3E5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https://www.ncbi.nlm.nih.gov/Taxonomy/CommonTree/wwwcmt.cgi</a:t>
            </a:r>
            <a:endParaRPr sz="3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started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Question: Why did Plants lose TORC2? Did other organisms lose 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Shiozaki and Tatebe (2017)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</a:t>
            </a:r>
            <a:r>
              <a:rPr lang="en" u="sng">
                <a:solidFill>
                  <a:schemeClr val="hlink"/>
                </a:solidFill>
                <a:hlinkClick r:id="rId4"/>
              </a:rPr>
              <a:t>HMMER</a:t>
            </a:r>
            <a:r>
              <a:rPr lang="en"/>
              <a:t> over organisms present in said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data generated by HMMER, created table that confirmed/denied presence of </a:t>
            </a:r>
            <a:r>
              <a:rPr lang="en"/>
              <a:t>proteins associated with TORC1 and TORC2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rudimentary scoring rule for “borderline” proteins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</a:t>
            </a:r>
            <a:r>
              <a:rPr lang="en" u="sng">
                <a:solidFill>
                  <a:schemeClr val="hlink"/>
                </a:solidFill>
                <a:hlinkClick r:id="rId5"/>
              </a:rPr>
              <a:t>Alphafold</a:t>
            </a:r>
            <a:r>
              <a:rPr lang="en"/>
              <a:t> through </a:t>
            </a:r>
            <a:r>
              <a:rPr lang="en" u="sng">
                <a:solidFill>
                  <a:schemeClr val="hlink"/>
                </a:solidFill>
                <a:hlinkClick r:id="rId6"/>
              </a:rPr>
              <a:t>ChimeraX</a:t>
            </a:r>
            <a:r>
              <a:rPr lang="en"/>
              <a:t> for model predictions of “borderline” proteins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8625" y="3543951"/>
            <a:ext cx="3205377" cy="1599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7713"/>
            <a:ext cx="8839204" cy="33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152400"/>
            <a:ext cx="72447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Questions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pattern of TORC1/TORC2 presence and absence?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say that LECA possessed both complexes by looking at excavata for protein components?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Photosynthetic organisms, is there a correlation between TORC2 loss and photosynthesis and how many times has TORC2 disappeared independently in said organisms?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Alveolates, how many independent instances of RAPTOR loss occur?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other organisms have lost RAPTOR besides the Alveolata?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00" y="185350"/>
            <a:ext cx="53963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